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3" r:id="rId5"/>
    <p:sldId id="284" r:id="rId6"/>
    <p:sldId id="275" r:id="rId7"/>
    <p:sldId id="293" r:id="rId8"/>
    <p:sldId id="277" r:id="rId9"/>
    <p:sldId id="290" r:id="rId10"/>
    <p:sldId id="311" r:id="rId11"/>
    <p:sldId id="314" r:id="rId12"/>
    <p:sldId id="316" r:id="rId13"/>
    <p:sldId id="317" r:id="rId14"/>
    <p:sldId id="318" r:id="rId15"/>
    <p:sldId id="281" r:id="rId16"/>
    <p:sldId id="307" r:id="rId17"/>
    <p:sldId id="279" r:id="rId18"/>
    <p:sldId id="295" r:id="rId19"/>
    <p:sldId id="294" r:id="rId20"/>
    <p:sldId id="296" r:id="rId21"/>
    <p:sldId id="298" r:id="rId22"/>
    <p:sldId id="300" r:id="rId23"/>
    <p:sldId id="301" r:id="rId24"/>
    <p:sldId id="297" r:id="rId25"/>
    <p:sldId id="302" r:id="rId26"/>
    <p:sldId id="303" r:id="rId27"/>
    <p:sldId id="304" r:id="rId28"/>
    <p:sldId id="305" r:id="rId29"/>
    <p:sldId id="276" r:id="rId30"/>
    <p:sldId id="306" r:id="rId31"/>
    <p:sldId id="308" r:id="rId32"/>
    <p:sldId id="309" r:id="rId33"/>
    <p:sldId id="310" r:id="rId34"/>
    <p:sldId id="292" r:id="rId35"/>
    <p:sldId id="274" r:id="rId3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B2"/>
    <a:srgbClr val="3B4546"/>
    <a:srgbClr val="EDE9E6"/>
    <a:srgbClr val="BE937E"/>
    <a:srgbClr val="A3573E"/>
    <a:srgbClr val="815550"/>
    <a:srgbClr val="E5B3D0"/>
    <a:srgbClr val="2E4E65"/>
    <a:srgbClr val="EEECE1"/>
    <a:srgbClr val="753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2"/>
    <p:restoredTop sz="96327"/>
  </p:normalViewPr>
  <p:slideViewPr>
    <p:cSldViewPr snapToGrid="0">
      <p:cViewPr varScale="1">
        <p:scale>
          <a:sx n="85" d="100"/>
          <a:sy n="85" d="100"/>
        </p:scale>
        <p:origin x="1796" y="44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25/06/2025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25/06/2025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61837-174D-1B56-EB81-F492E1C1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64150-23CC-1764-1651-E3064C9AF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AA7C0C-BDD6-01F9-3C9D-8875B4590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B18C5-94D0-4ACF-94F9-1B2E98C2D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5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449FE-573E-707E-852F-5710BB6B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8D718-829A-3E6F-4670-549BEE81A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DC743-7CAE-7753-3D38-A01430B49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63F9-09CA-F8A7-CC40-CB5C67E45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64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73A10A-AF59-80E4-6B06-B159B6DB43B0}"/>
              </a:ext>
            </a:extLst>
          </p:cNvPr>
          <p:cNvSpPr/>
          <p:nvPr/>
        </p:nvSpPr>
        <p:spPr>
          <a:xfrm>
            <a:off x="-1" y="-1461"/>
            <a:ext cx="12192001" cy="6859461"/>
          </a:xfrm>
          <a:prstGeom prst="rect">
            <a:avLst/>
          </a:prstGeom>
          <a:solidFill>
            <a:srgbClr val="2E4E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887F5-CF75-9DEC-A4F8-86656F3C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26" b="-1"/>
          <a:stretch/>
        </p:blipFill>
        <p:spPr>
          <a:xfrm flipV="1">
            <a:off x="4279393" y="5738993"/>
            <a:ext cx="7912607" cy="177037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515" y="1206684"/>
            <a:ext cx="11074140" cy="2387600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4000" dirty="0">
                <a:solidFill>
                  <a:srgbClr val="EEECE1"/>
                </a:solidFill>
              </a:rPr>
              <a:t>Analysis of Microservices Architecture for a </a:t>
            </a:r>
            <a:r>
              <a:rPr lang="en-US" sz="4000" dirty="0" err="1">
                <a:solidFill>
                  <a:srgbClr val="EEECE1"/>
                </a:solidFill>
              </a:rPr>
              <a:t>SocialNetwork</a:t>
            </a:r>
            <a:r>
              <a:rPr lang="en-US" sz="4000" dirty="0">
                <a:solidFill>
                  <a:srgbClr val="EEECE1"/>
                </a:solidFill>
              </a:rPr>
              <a:t> Platform: Deployment, Performance, </a:t>
            </a:r>
            <a:r>
              <a:rPr lang="en-US" sz="4000" dirty="0" err="1">
                <a:solidFill>
                  <a:srgbClr val="EEECE1"/>
                </a:solidFill>
              </a:rPr>
              <a:t>andScalability</a:t>
            </a:r>
            <a:r>
              <a:rPr lang="en-US" sz="4000" dirty="0">
                <a:solidFill>
                  <a:srgbClr val="EEECE1"/>
                </a:solidFill>
              </a:rPr>
              <a:t> on Kubernetes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745" y="5823158"/>
            <a:ext cx="5486400" cy="384048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EEECE1"/>
                </a:solidFill>
              </a:rPr>
              <a:t>Harsh Pala </a:t>
            </a:r>
          </a:p>
          <a:p>
            <a:pPr algn="r">
              <a:lnSpc>
                <a:spcPct val="100000"/>
              </a:lnSpc>
            </a:pPr>
            <a:r>
              <a:rPr lang="en-US" sz="1600" dirty="0" err="1">
                <a:solidFill>
                  <a:srgbClr val="EEECE1"/>
                </a:solidFill>
              </a:rPr>
              <a:t>Dhruvkumar</a:t>
            </a:r>
            <a:r>
              <a:rPr lang="en-US" sz="1600" dirty="0">
                <a:solidFill>
                  <a:srgbClr val="EEECE1"/>
                </a:solidFill>
              </a:rPr>
              <a:t> Patel </a:t>
            </a:r>
          </a:p>
          <a:p>
            <a:pPr algn="r">
              <a:lnSpc>
                <a:spcPct val="100000"/>
              </a:lnSpc>
            </a:pPr>
            <a:r>
              <a:rPr lang="en-US" sz="1600" dirty="0">
                <a:solidFill>
                  <a:srgbClr val="EEECE1"/>
                </a:solidFill>
              </a:rPr>
              <a:t>Gour Krishna Dey</a:t>
            </a:r>
          </a:p>
          <a:p>
            <a:pPr algn="r">
              <a:lnSpc>
                <a:spcPct val="100000"/>
              </a:lnSpc>
            </a:pPr>
            <a:r>
              <a:rPr lang="en-US" sz="1600">
                <a:solidFill>
                  <a:srgbClr val="EEECE1"/>
                </a:solidFill>
              </a:rPr>
              <a:t>Pulkit Dhiman</a:t>
            </a:r>
            <a:endParaRPr lang="en-US" sz="1600" dirty="0">
              <a:solidFill>
                <a:srgbClr val="EEECE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8D61-3CE9-EBAA-62F9-A4370B79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6096" y="4424463"/>
            <a:ext cx="12192000" cy="28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2170-6394-766A-4F47-CD13380E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A6FDC-D31B-18E4-307D-0284723A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1D75D671-2095-B8E9-4456-C7D9D2AA3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2" y="6925734"/>
            <a:ext cx="3804938" cy="21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D4D841BE-0AA4-819E-B103-F84FDCCA22F2}"/>
              </a:ext>
            </a:extLst>
          </p:cNvPr>
          <p:cNvSpPr txBox="1">
            <a:spLocks/>
          </p:cNvSpPr>
          <p:nvPr/>
        </p:nvSpPr>
        <p:spPr>
          <a:xfrm>
            <a:off x="556355" y="301752"/>
            <a:ext cx="8413079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jaeger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26B7-FE9E-C19A-3C0C-9FAB2CFC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21"/>
          <a:stretch/>
        </p:blipFill>
        <p:spPr>
          <a:xfrm>
            <a:off x="573808" y="1005840"/>
            <a:ext cx="11044383" cy="55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3F638-4388-DF70-CC56-B87315460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CAF35-47E9-9F0B-1979-6E5827D1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4127CFA-0FEB-8787-55C0-5510E3E1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2" y="6925734"/>
            <a:ext cx="3804938" cy="21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A33567F6-4D1C-6CC7-7C09-CACA63F99628}"/>
              </a:ext>
            </a:extLst>
          </p:cNvPr>
          <p:cNvSpPr txBox="1">
            <a:spLocks/>
          </p:cNvSpPr>
          <p:nvPr/>
        </p:nvSpPr>
        <p:spPr>
          <a:xfrm>
            <a:off x="556355" y="301752"/>
            <a:ext cx="8413079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jaeger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6E43A-01C8-58E6-308E-DD6E570E1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" y="1005840"/>
            <a:ext cx="11152251" cy="56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1133-2B2D-CB5C-25A3-A6BBC6AC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480BD-3EF5-7A7E-9E81-E73191A1D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0" y="3107107"/>
            <a:ext cx="5546753" cy="490538"/>
          </a:xfrm>
        </p:spPr>
        <p:txBody>
          <a:bodyPr/>
          <a:lstStyle/>
          <a:p>
            <a:r>
              <a:rPr lang="en-IN" b="1" dirty="0">
                <a:latin typeface="+mj-lt"/>
                <a:cs typeface="Poppins Medium" panose="00000600000000000000" pitchFamily="2" charset="0"/>
              </a:rPr>
              <a:t>Single Node, Single Replica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737C8-4322-77C9-4E34-94E5EE136D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57" y="3483359"/>
            <a:ext cx="11060585" cy="953347"/>
          </a:xfrm>
        </p:spPr>
        <p:txBody>
          <a:bodyPr/>
          <a:lstStyle/>
          <a:p>
            <a:r>
              <a:rPr lang="en-US" dirty="0"/>
              <a:t>The load testing was conducted using a synthetic traffic generator configured to send 10 requests per second for a duration of 60 seconds. The test was executed using 12 threads and 400 connections to mimic concurrent access patterns.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87529F9-30B1-155F-F551-2B8D0683F8E5}"/>
              </a:ext>
            </a:extLst>
          </p:cNvPr>
          <p:cNvSpPr txBox="1">
            <a:spLocks/>
          </p:cNvSpPr>
          <p:nvPr/>
        </p:nvSpPr>
        <p:spPr>
          <a:xfrm>
            <a:off x="649221" y="4660734"/>
            <a:ext cx="7624270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+mj-lt"/>
                <a:cs typeface="Poppins Medium" panose="00000600000000000000" pitchFamily="2" charset="0"/>
              </a:rPr>
              <a:t>Single Node, Three Replicas  -  Horizontal Scaling</a:t>
            </a:r>
            <a:endParaRPr lang="en-US" dirty="0">
              <a:latin typeface="+mj-lt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6FBDA31-AAFF-EE92-E181-228968C9E68A}"/>
              </a:ext>
            </a:extLst>
          </p:cNvPr>
          <p:cNvSpPr txBox="1">
            <a:spLocks/>
          </p:cNvSpPr>
          <p:nvPr/>
        </p:nvSpPr>
        <p:spPr>
          <a:xfrm>
            <a:off x="365756" y="5108790"/>
            <a:ext cx="10994749" cy="953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synthetic load generator was configured to send 50 requests per second for 60 seconds, utilizing12 threads and 400 connections to simulate high concurrency and increased demand.</a:t>
            </a:r>
          </a:p>
        </p:txBody>
      </p:sp>
    </p:spTree>
    <p:extLst>
      <p:ext uri="{BB962C8B-B14F-4D97-AF65-F5344CB8AC3E}">
        <p14:creationId xmlns:p14="http://schemas.microsoft.com/office/powerpoint/2010/main" val="9015262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6594C-13FA-0B31-EC05-61735FCE7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B90B-60DF-E739-2E91-972ADD8D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0986D-9449-E905-04BF-EFC7CDC02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0" y="3107107"/>
            <a:ext cx="7214620" cy="490538"/>
          </a:xfrm>
        </p:spPr>
        <p:txBody>
          <a:bodyPr/>
          <a:lstStyle/>
          <a:p>
            <a:r>
              <a:rPr lang="en-US" b="1" dirty="0">
                <a:latin typeface="+mj-lt"/>
                <a:cs typeface="Poppins Medium" panose="00000600000000000000" pitchFamily="2" charset="0"/>
              </a:rPr>
              <a:t>Three Nodes, Single Replica Each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3B6D6-6D2C-33CA-65C5-AFF129E01E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57" y="3483359"/>
            <a:ext cx="11060585" cy="953347"/>
          </a:xfrm>
        </p:spPr>
        <p:txBody>
          <a:bodyPr/>
          <a:lstStyle/>
          <a:p>
            <a:r>
              <a:rPr lang="en-US" dirty="0"/>
              <a:t>To test this configuration, we employed a longer-duration load test with a single thread and 8000connections for a total of 300 seconds, simulating a distributed and high-volume traffic scenario.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5C4CE4-9FB4-2EE7-F706-38848834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36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FB5AEBC-4CD5-590F-6BD1-E4945FD758B8}"/>
              </a:ext>
            </a:extLst>
          </p:cNvPr>
          <p:cNvSpPr/>
          <p:nvPr/>
        </p:nvSpPr>
        <p:spPr>
          <a:xfrm>
            <a:off x="5793971" y="0"/>
            <a:ext cx="6433774" cy="6858000"/>
          </a:xfrm>
          <a:prstGeom prst="rect">
            <a:avLst/>
          </a:prstGeom>
          <a:solidFill>
            <a:srgbClr val="3B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C1259C-0A50-37A0-081E-E36D391D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Wearable Sensors for </a:t>
            </a:r>
            <a:br>
              <a:rPr lang="en-US" dirty="0"/>
            </a:br>
            <a:r>
              <a:rPr lang="en-US" dirty="0"/>
              <a:t>Health Monitoring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08378E4-1369-B8BE-D097-D0A68C9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53F2E2C8-F01E-3283-4F1F-B6C7D1EBAF14}"/>
              </a:ext>
            </a:extLst>
          </p:cNvPr>
          <p:cNvSpPr txBox="1">
            <a:spLocks/>
          </p:cNvSpPr>
          <p:nvPr/>
        </p:nvSpPr>
        <p:spPr>
          <a:xfrm>
            <a:off x="0" y="1198354"/>
            <a:ext cx="10871708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chemeClr val="accent4"/>
                </a:solidFill>
              </a:rPr>
              <a:t>Single Node, </a:t>
            </a:r>
          </a:p>
          <a:p>
            <a:r>
              <a:rPr lang="en-US" sz="3500" dirty="0">
                <a:solidFill>
                  <a:schemeClr val="accent4"/>
                </a:solidFill>
              </a:rPr>
              <a:t>Single Replica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B98E0-619F-5BC1-DAF0-A7C7A2F19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89" y="1104595"/>
            <a:ext cx="5793971" cy="48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5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37BB9-C199-3A51-44D9-D340E77F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4C6E-D285-EF69-AE70-2445FEAA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CB7F49-AE3A-F9F4-A9EA-C9FD8A5B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DAE1-EE08-682E-8FB9-4FDFE9AE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3274917"/>
            <a:ext cx="10808255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34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D059-5B8C-0D32-A163-A2F3E9F4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2ACE6DA-5C22-9F98-4E92-F3D199D995E9}"/>
              </a:ext>
            </a:extLst>
          </p:cNvPr>
          <p:cNvSpPr/>
          <p:nvPr/>
        </p:nvSpPr>
        <p:spPr>
          <a:xfrm>
            <a:off x="5793971" y="0"/>
            <a:ext cx="6433774" cy="6858000"/>
          </a:xfrm>
          <a:prstGeom prst="rect">
            <a:avLst/>
          </a:prstGeom>
          <a:solidFill>
            <a:srgbClr val="3B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EF4F07-A6AA-032A-12AD-DDF127A6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E94C69FE-FB09-1017-4BC1-96D01606A1C1}"/>
              </a:ext>
            </a:extLst>
          </p:cNvPr>
          <p:cNvSpPr txBox="1">
            <a:spLocks/>
          </p:cNvSpPr>
          <p:nvPr/>
        </p:nvSpPr>
        <p:spPr>
          <a:xfrm>
            <a:off x="0" y="1198354"/>
            <a:ext cx="10871708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chemeClr val="accent4"/>
                </a:solidFill>
              </a:rPr>
              <a:t>Single Node, </a:t>
            </a:r>
          </a:p>
          <a:p>
            <a:r>
              <a:rPr lang="en-US" sz="3500" dirty="0">
                <a:solidFill>
                  <a:schemeClr val="accent4"/>
                </a:solidFill>
              </a:rPr>
              <a:t>Three Replica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09612-2C22-3610-F805-D2B6B6FE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472" y="2922396"/>
            <a:ext cx="8591784" cy="32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D283-BE0A-25A9-F35B-3E460E222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C48A-CE2D-7AC8-BA85-008638A2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D46E29-2D6D-52BB-AEB2-767EF6C3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DDCB8-9D8A-D90B-A796-355F0D8D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70" y="3260686"/>
            <a:ext cx="9736532" cy="32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018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CE86-EBA0-02C9-7C62-0E6A2FDB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D7D3-F70B-0ED8-8F64-A6FCA4BE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774D33-52C4-361F-4897-41596F1F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D833-3EE7-F264-EDFB-F3CD7FC7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30" y="3247972"/>
            <a:ext cx="10210847" cy="33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6741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9A52-21A1-8F27-EE04-0069F55F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0451-963B-935B-03BF-68FD3A43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0E94E5-AF54-BB4F-74E1-04C78BD5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4EB5A-73E1-18AC-1113-5212DF7E1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630" y="3359447"/>
            <a:ext cx="10210847" cy="30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023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01860-E49C-2AAF-A3FC-65989791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EA8E4CA-6412-A9D2-570F-3324A4F52C38}"/>
              </a:ext>
            </a:extLst>
          </p:cNvPr>
          <p:cNvSpPr/>
          <p:nvPr/>
        </p:nvSpPr>
        <p:spPr>
          <a:xfrm>
            <a:off x="0" y="-3984427"/>
            <a:ext cx="12192001" cy="6859461"/>
          </a:xfrm>
          <a:prstGeom prst="rect">
            <a:avLst/>
          </a:prstGeom>
          <a:solidFill>
            <a:srgbClr val="2E4E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1084D-E9B5-B047-CE6E-EBDF1B32738C}"/>
              </a:ext>
            </a:extLst>
          </p:cNvPr>
          <p:cNvSpPr/>
          <p:nvPr/>
        </p:nvSpPr>
        <p:spPr>
          <a:xfrm>
            <a:off x="3747655" y="5645727"/>
            <a:ext cx="8444345" cy="318655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D544C-0AD6-6EE2-A7B3-A4F2F2521AC6}"/>
              </a:ext>
            </a:extLst>
          </p:cNvPr>
          <p:cNvSpPr txBox="1"/>
          <p:nvPr/>
        </p:nvSpPr>
        <p:spPr>
          <a:xfrm>
            <a:off x="460689" y="3425265"/>
            <a:ext cx="11340371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Deploy 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DeathStarBench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Social Network: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Containerize and orchestrate all microservices using Kubernetes.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Understand the Architecture: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Analyze service interconnects, data flow, and RPC-based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communi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-cation.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Evaluate Performance: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Measure system metrics across different configurations: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– Varying node placements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– Different IPC mechanisms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Run Load Tests: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Simulate user activity and study system behavior under stress.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Optimize Deployment: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Identify best deployment strategies based on experimental outcomes.</a:t>
            </a:r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7A4CAF82-EC33-29C7-3D15-2462E68126E7}"/>
              </a:ext>
            </a:extLst>
          </p:cNvPr>
          <p:cNvSpPr txBox="1">
            <a:spLocks/>
          </p:cNvSpPr>
          <p:nvPr/>
        </p:nvSpPr>
        <p:spPr>
          <a:xfrm>
            <a:off x="4195613" y="985011"/>
            <a:ext cx="7749709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000" b="1" cap="none" dirty="0">
                <a:solidFill>
                  <a:srgbClr val="EEECE1"/>
                </a:solidFill>
              </a:rPr>
              <a:t>PROJECT GOALS</a:t>
            </a:r>
            <a:endParaRPr lang="en-US" sz="4000" dirty="0">
              <a:solidFill>
                <a:srgbClr val="EEECE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DFF28-0124-ACE8-7FE2-B707E1ED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41479" y="-140042"/>
            <a:ext cx="12192000" cy="28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C64BD-AE8F-CBBF-C292-4438A36C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FE3D-C05D-3A0F-2D9D-8360D8F4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9F2B82-2F7A-1CC7-6D96-E3E4208F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A4012-73BB-EEDC-B986-8071083D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630" y="3370964"/>
            <a:ext cx="10210847" cy="30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642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DC7E-8CD2-F33A-6BDB-3B85B92A5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E8E940-AA00-2E42-4D0A-7E26008E46DA}"/>
              </a:ext>
            </a:extLst>
          </p:cNvPr>
          <p:cNvSpPr/>
          <p:nvPr/>
        </p:nvSpPr>
        <p:spPr>
          <a:xfrm>
            <a:off x="5793971" y="0"/>
            <a:ext cx="6433774" cy="6858000"/>
          </a:xfrm>
          <a:prstGeom prst="rect">
            <a:avLst/>
          </a:prstGeom>
          <a:solidFill>
            <a:srgbClr val="3B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7884609-18E7-4F3C-24F5-FD2413E9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52410011-7456-8114-3C54-93A74930EFC2}"/>
              </a:ext>
            </a:extLst>
          </p:cNvPr>
          <p:cNvSpPr txBox="1">
            <a:spLocks/>
          </p:cNvSpPr>
          <p:nvPr/>
        </p:nvSpPr>
        <p:spPr>
          <a:xfrm>
            <a:off x="4191610" y="438912"/>
            <a:ext cx="6612940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500" dirty="0">
                <a:solidFill>
                  <a:srgbClr val="EDE9E6"/>
                </a:solidFill>
              </a:rPr>
              <a:t>Three Nodes, </a:t>
            </a:r>
          </a:p>
          <a:p>
            <a:pPr algn="r"/>
            <a:r>
              <a:rPr lang="en-US" sz="3500" dirty="0">
                <a:solidFill>
                  <a:srgbClr val="EDE9E6"/>
                </a:solidFill>
              </a:rPr>
              <a:t>Single Replica Each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67E601-0199-F3F3-B943-E754C1675D09}"/>
              </a:ext>
            </a:extLst>
          </p:cNvPr>
          <p:cNvSpPr/>
          <p:nvPr/>
        </p:nvSpPr>
        <p:spPr>
          <a:xfrm>
            <a:off x="-395021" y="-108277"/>
            <a:ext cx="5947258" cy="7650248"/>
          </a:xfrm>
          <a:prstGeom prst="rect">
            <a:avLst/>
          </a:prstGeom>
          <a:solidFill>
            <a:srgbClr val="3B45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130CE-B126-172A-6C92-69912159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56" y="1454876"/>
            <a:ext cx="9939528" cy="51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A8F1-A76F-9CAC-AB08-371712F5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AB6A-9CA6-1AA8-AEC2-D2D4E75C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34A9089-817A-61A3-F0E8-632A3948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F7E56-5C7A-E9A4-9076-DA1F6FD3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630" y="3379280"/>
            <a:ext cx="10210847" cy="30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41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FC98F-46D5-5537-06CC-73DC52AC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E327-DE54-973A-58F7-2E2D6105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6B9442-E9CB-4FA1-68EB-6D4EAEB9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31D5C-0172-9A71-5DDA-682AE59B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1443" y="2311259"/>
            <a:ext cx="7623805" cy="42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391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7ED28-8041-77EF-4359-C13AEAB76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7B16-2816-695E-1D0C-405F541C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0FE2B6-A05C-3CB4-5ED4-1C1D1F68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CFF7C-7C34-BEB2-0253-81026F60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1443" y="2393353"/>
            <a:ext cx="7623805" cy="41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4235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ADE5-AEE4-CE56-FD7A-2B40C324F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BDEE-1B35-78C4-4601-E9B6A98B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7" y="1263636"/>
            <a:ext cx="10515600" cy="575321"/>
          </a:xfrm>
        </p:spPr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B3A9C-3FD5-76DB-1DD1-D5B4B53E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E9606-C825-2C46-C0BD-1AE51B40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0746" y="2393353"/>
            <a:ext cx="7385198" cy="41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594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F41ED-5729-1B31-0C04-21385523D7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2800435"/>
            <a:ext cx="11258973" cy="1682750"/>
          </a:xfrm>
        </p:spPr>
        <p:txBody>
          <a:bodyPr/>
          <a:lstStyle/>
          <a:p>
            <a:pPr algn="just"/>
            <a:r>
              <a:rPr lang="en-US" dirty="0"/>
              <a:t>Through this project, the </a:t>
            </a:r>
            <a:r>
              <a:rPr lang="en-US" dirty="0" err="1"/>
              <a:t>DeathStarBench</a:t>
            </a:r>
            <a:r>
              <a:rPr lang="en-US" dirty="0"/>
              <a:t> Social Network microservice architecture was successfully deployed, tested, and observed under both Docker and Kubernetes environments. The migration to Kubernetes enabled a more realistic infrastructure setup, mimicking production-like scalability and observability patterns.</a:t>
            </a:r>
          </a:p>
          <a:p>
            <a:pPr algn="just"/>
            <a:r>
              <a:rPr lang="en-US" dirty="0"/>
              <a:t>To address the lack of native monitoring and tracing support in the benchmark:</a:t>
            </a:r>
          </a:p>
          <a:p>
            <a:pPr lvl="1" algn="just"/>
            <a:r>
              <a:rPr lang="en-US" dirty="0"/>
              <a:t>Pixie was integrated into the local Kubernetes deployment to enable real-time observability without code instrumentation.</a:t>
            </a:r>
          </a:p>
          <a:p>
            <a:pPr lvl="1" algn="just"/>
            <a:r>
              <a:rPr lang="en-US" dirty="0"/>
              <a:t>Jaeger was revived with manual header propagation and custom tracing patches, enabling end-to-end distributed tracing.</a:t>
            </a:r>
          </a:p>
        </p:txBody>
      </p:sp>
    </p:spTree>
    <p:extLst>
      <p:ext uri="{BB962C8B-B14F-4D97-AF65-F5344CB8AC3E}">
        <p14:creationId xmlns:p14="http://schemas.microsoft.com/office/powerpoint/2010/main" val="327464717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9DED-2ADE-609C-C37D-52931F3B3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A687-5B4D-E8B9-684A-59FFA356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AB71209-3852-609B-7A79-A0C3C0E3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47597-CD48-29CA-51F4-1676C5E71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2800435"/>
            <a:ext cx="11258973" cy="1682750"/>
          </a:xfrm>
        </p:spPr>
        <p:txBody>
          <a:bodyPr/>
          <a:lstStyle/>
          <a:p>
            <a:pPr algn="just"/>
            <a:r>
              <a:rPr lang="en-US" dirty="0"/>
              <a:t>Observability was extended to Google Cloud, where the same services were deployed and monitored using:</a:t>
            </a:r>
          </a:p>
          <a:p>
            <a:pPr marL="402336" lvl="1" indent="0" algn="just">
              <a:buNone/>
            </a:pPr>
            <a:r>
              <a:rPr lang="en-US" dirty="0"/>
              <a:t>– Cloud Monitoring for system metrics.</a:t>
            </a:r>
          </a:p>
          <a:p>
            <a:pPr marL="402336" lvl="1" indent="0" algn="just">
              <a:buNone/>
            </a:pPr>
            <a:r>
              <a:rPr lang="en-US" dirty="0"/>
              <a:t>– Cloud Logging for logs aggregation.</a:t>
            </a:r>
          </a:p>
          <a:p>
            <a:pPr marL="402336" lvl="1" indent="0" algn="just">
              <a:buNone/>
            </a:pPr>
            <a:r>
              <a:rPr lang="en-US" dirty="0"/>
              <a:t>– Cloud Trace and Profiler for latency analysis and CPU profiling.</a:t>
            </a:r>
          </a:p>
          <a:p>
            <a:pPr marL="402336" lvl="1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7217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60A8-9E29-45BD-A0AA-8BFCFB7D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621A-D13A-13DB-5ADF-5F9506DF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3412E-BC8E-24AB-EBC9-A1242CC3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D0EAE0-D718-B776-FBED-4B818F4AE9C5}"/>
              </a:ext>
            </a:extLst>
          </p:cNvPr>
          <p:cNvSpPr txBox="1">
            <a:spLocks/>
          </p:cNvSpPr>
          <p:nvPr/>
        </p:nvSpPr>
        <p:spPr>
          <a:xfrm>
            <a:off x="411480" y="2705338"/>
            <a:ext cx="11258973" cy="2689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Performance Testing &amp; CPU Utilization Patterns</a:t>
            </a:r>
          </a:p>
          <a:p>
            <a:pPr lvl="1" algn="just"/>
            <a:r>
              <a:rPr lang="en-US" dirty="0"/>
              <a:t>CPU utilization: Pixie plots, GCP.</a:t>
            </a:r>
          </a:p>
          <a:p>
            <a:pPr lvl="1" algn="just"/>
            <a:r>
              <a:rPr lang="en-US" dirty="0"/>
              <a:t>Memory allocation: Pixie dashboards, GCP.</a:t>
            </a:r>
          </a:p>
          <a:p>
            <a:pPr lvl="1" algn="just"/>
            <a:r>
              <a:rPr lang="en-US" dirty="0"/>
              <a:t>Network traffic: Pixie NetFlow view, GCP.</a:t>
            </a:r>
          </a:p>
          <a:p>
            <a:pPr lvl="1" algn="just"/>
            <a:r>
              <a:rPr lang="en-US" dirty="0"/>
              <a:t>Pod-level performance: Kubernetes Metrics + GCP.</a:t>
            </a:r>
          </a:p>
          <a:p>
            <a:pPr lvl="1" algn="just"/>
            <a:r>
              <a:rPr lang="en-US" dirty="0"/>
              <a:t>Inter-service latency: Pixie + Jaeger Traces.</a:t>
            </a:r>
          </a:p>
        </p:txBody>
      </p:sp>
    </p:spTree>
    <p:extLst>
      <p:ext uri="{BB962C8B-B14F-4D97-AF65-F5344CB8AC3E}">
        <p14:creationId xmlns:p14="http://schemas.microsoft.com/office/powerpoint/2010/main" val="185326078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4131-8077-171D-C4D5-78846016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4DEA-39C1-EDA8-CCE4-1647D78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32A62AC-8681-E2F0-8DE0-BF6298D17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1FAA131-B6E7-9123-E4DD-DF31C1D53C13}"/>
              </a:ext>
            </a:extLst>
          </p:cNvPr>
          <p:cNvSpPr txBox="1">
            <a:spLocks/>
          </p:cNvSpPr>
          <p:nvPr/>
        </p:nvSpPr>
        <p:spPr>
          <a:xfrm>
            <a:off x="411480" y="2705338"/>
            <a:ext cx="11258973" cy="2689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These insights revealed clear utilization patterns:</a:t>
            </a:r>
          </a:p>
          <a:p>
            <a:pPr lvl="1" algn="just"/>
            <a:r>
              <a:rPr lang="en-US" dirty="0"/>
              <a:t>Services like compose-post, user, and media saw high CPU spikes under heavy concurrency.</a:t>
            </a:r>
          </a:p>
          <a:p>
            <a:pPr lvl="1" algn="just"/>
            <a:r>
              <a:rPr lang="en-US" dirty="0"/>
              <a:t>Backend services maintained more consistent resource usage but exposed bottlenecks in I/O.</a:t>
            </a:r>
          </a:p>
          <a:p>
            <a:pPr lvl="1" algn="just"/>
            <a:r>
              <a:rPr lang="en-US" dirty="0"/>
              <a:t>Network throughput and response times correlated directly with service chaining and load bursts.</a:t>
            </a:r>
          </a:p>
          <a:p>
            <a:pPr lvl="1" algn="just"/>
            <a:r>
              <a:rPr lang="en-US" dirty="0"/>
              <a:t>Cloud observability helped validate these behaviors at scale, revealing differences in auto-scaling efficiency and network overheads.</a:t>
            </a:r>
          </a:p>
        </p:txBody>
      </p:sp>
    </p:spTree>
    <p:extLst>
      <p:ext uri="{BB962C8B-B14F-4D97-AF65-F5344CB8AC3E}">
        <p14:creationId xmlns:p14="http://schemas.microsoft.com/office/powerpoint/2010/main" val="1394480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797357"/>
            <a:ext cx="8948318" cy="704088"/>
          </a:xfrm>
        </p:spPr>
        <p:txBody>
          <a:bodyPr/>
          <a:lstStyle/>
          <a:p>
            <a:r>
              <a:rPr lang="en-US" sz="4400" dirty="0" err="1"/>
              <a:t>Deathstar</a:t>
            </a:r>
            <a:r>
              <a:rPr lang="en-US" sz="4400" dirty="0"/>
              <a:t> Microservice Architecture : Social </a:t>
            </a:r>
            <a:r>
              <a:rPr lang="en-US" sz="4400" dirty="0" err="1"/>
              <a:t>Netowrking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070403-4354-F2E2-AF46-C451DA2E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41" y="2891234"/>
            <a:ext cx="9280550" cy="35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96C04-1CBC-3052-2989-D318DDE4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5589-84B4-C979-664E-D5FB654D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06FB45-5901-48A2-29F1-1F7BF7A9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6F40FD-8EE3-60E8-2068-40F9E9152667}"/>
              </a:ext>
            </a:extLst>
          </p:cNvPr>
          <p:cNvSpPr txBox="1">
            <a:spLocks/>
          </p:cNvSpPr>
          <p:nvPr/>
        </p:nvSpPr>
        <p:spPr>
          <a:xfrm>
            <a:off x="411480" y="2705338"/>
            <a:ext cx="11258973" cy="2689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Overall, the combination of local and cloud-based observability, custom engineering fixes, and varied performance tests enabled a deep understanding of system behavior — supporting improved scaling strategies, fault diagnosis, and deployment optimizations.</a:t>
            </a:r>
          </a:p>
        </p:txBody>
      </p:sp>
    </p:spTree>
    <p:extLst>
      <p:ext uri="{BB962C8B-B14F-4D97-AF65-F5344CB8AC3E}">
        <p14:creationId xmlns:p14="http://schemas.microsoft.com/office/powerpoint/2010/main" val="138710188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7776-CEAE-8301-1C39-FF445659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BF71-D8FF-2D60-A635-F9766A2B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18737E9-6736-3CF9-B9CC-7F8C5C3A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33DB6-A45C-FAC8-D352-538252425B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2800435"/>
            <a:ext cx="11258973" cy="1682750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Y. Gan, Y. Zhang, D. Cheng, A. Shetty, P. Rathi, N. Katarki, A. Bruno, J. Hu, B.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Ritchken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Jackson, K. Hu, M.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Pancholi,Y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He, B. Clancy, C. Colen, F. Wen, C. Leung, S. Wang, L.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Zaruvinsky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Espinosa, R. Lin, Z. Liu, J. Padilla,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andC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Delimitrou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“An open-source benchmark suite for microservices and their hardware-software implications for cloud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edgesystems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 in ASPLOS, I. Bahar, M. Herlihy, E.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Witchel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R. Lebeck, Eds. ACM, 2019, pp. 3–18. [Online]. Available: http://dblp.uni-trier.de/db/conf/asplos/asplos2019.htmlGanZCSRKBHRJHPH19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1665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/>
            </a:br>
            <a:r>
              <a:rPr lang="en-US"/>
              <a:t>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17C1D-55EB-E8EE-2166-C0717F34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6F5164-FE20-D1A5-121E-80A6E8725D7C}"/>
              </a:ext>
            </a:extLst>
          </p:cNvPr>
          <p:cNvSpPr/>
          <p:nvPr/>
        </p:nvSpPr>
        <p:spPr>
          <a:xfrm>
            <a:off x="0" y="-3984426"/>
            <a:ext cx="12192001" cy="5527934"/>
          </a:xfrm>
          <a:prstGeom prst="rect">
            <a:avLst/>
          </a:prstGeom>
          <a:solidFill>
            <a:srgbClr val="2E4E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28431-66AD-AC61-9AC2-4854DF8A0559}"/>
              </a:ext>
            </a:extLst>
          </p:cNvPr>
          <p:cNvSpPr/>
          <p:nvPr/>
        </p:nvSpPr>
        <p:spPr>
          <a:xfrm>
            <a:off x="3747655" y="5645727"/>
            <a:ext cx="8444345" cy="318655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7B1D9-6DC0-11FC-47E4-A18220E72810}"/>
              </a:ext>
            </a:extLst>
          </p:cNvPr>
          <p:cNvSpPr txBox="1"/>
          <p:nvPr/>
        </p:nvSpPr>
        <p:spPr>
          <a:xfrm>
            <a:off x="263179" y="1743667"/>
            <a:ext cx="11340371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nginx-web-server: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Entry point for client HTTP requests.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compose-post-service: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Coordinates post creation across services.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text-service: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Handles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text content of posts.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media-service: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Manages image/video uploads.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post-storage-service: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Stores metadata about posts.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unique-id-service: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Generates unique post/user IDs.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user-service: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Manages user data and login info.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social-graph-service: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Tracks follow relationships.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home-timeline-service: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Displays posts from followed users.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user-timeline-service: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Displays personal post history.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user-mention-service: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Processes tagged mentions in posts.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url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-shorten-service: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Provides URL shortening.</a:t>
            </a:r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DF0AC7A6-73FA-584D-9BA2-7FB881AE631D}"/>
              </a:ext>
            </a:extLst>
          </p:cNvPr>
          <p:cNvSpPr txBox="1">
            <a:spLocks/>
          </p:cNvSpPr>
          <p:nvPr/>
        </p:nvSpPr>
        <p:spPr>
          <a:xfrm>
            <a:off x="4385808" y="62069"/>
            <a:ext cx="7749709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Microservices and Supporting Services</a:t>
            </a:r>
            <a:endParaRPr lang="en-US" sz="4400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7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125838"/>
            <a:ext cx="10515600" cy="575321"/>
          </a:xfrm>
        </p:spPr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4F-23A1-85D4-2713-57D743F8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4713" y="2968268"/>
            <a:ext cx="6980530" cy="490538"/>
          </a:xfrm>
        </p:spPr>
        <p:txBody>
          <a:bodyPr/>
          <a:lstStyle/>
          <a:p>
            <a:r>
              <a:rPr lang="en-US" dirty="0"/>
              <a:t>1.	Local Deployment using Docker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F4D35-9BD6-00FC-A23D-DCE50F2F2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4713" y="3859787"/>
            <a:ext cx="5502859" cy="490538"/>
          </a:xfrm>
        </p:spPr>
        <p:txBody>
          <a:bodyPr/>
          <a:lstStyle/>
          <a:p>
            <a:r>
              <a:rPr lang="en-US" dirty="0"/>
              <a:t>2.	Local Kubernetes Migration</a:t>
            </a:r>
            <a:endParaRPr lang="en-PK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9415A38-1D55-F593-E267-B5A2F11C0FF8}"/>
              </a:ext>
            </a:extLst>
          </p:cNvPr>
          <p:cNvSpPr txBox="1">
            <a:spLocks/>
          </p:cNvSpPr>
          <p:nvPr/>
        </p:nvSpPr>
        <p:spPr>
          <a:xfrm>
            <a:off x="1124713" y="4751306"/>
            <a:ext cx="8293609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	Deployment on Google Cloud using Kubernetes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C48B-13A2-3F8B-30BD-2313FBA2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2604B-795B-598C-E116-ADC40AF5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42BBD-5E4C-02CF-2C95-F40C0CAB5C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876014"/>
            <a:ext cx="3282696" cy="1106424"/>
          </a:xfrm>
        </p:spPr>
        <p:txBody>
          <a:bodyPr/>
          <a:lstStyle/>
          <a:p>
            <a:r>
              <a:rPr lang="en-US" dirty="0"/>
              <a:t>Integrating Pixie for Observability Without Prometheus Metrics</a:t>
            </a:r>
          </a:p>
          <a:p>
            <a:endParaRPr lang="en-P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C903B-F3D2-B7B7-3320-B76DB4584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3935053"/>
            <a:ext cx="3282696" cy="975260"/>
          </a:xfrm>
        </p:spPr>
        <p:txBody>
          <a:bodyPr/>
          <a:lstStyle/>
          <a:p>
            <a:r>
              <a:rPr lang="en-US" dirty="0" err="1"/>
              <a:t>DeathStarBench</a:t>
            </a:r>
            <a:r>
              <a:rPr lang="en-US" dirty="0"/>
              <a:t> services do not expose Prometheus-compatible /metrics endpoints, making it difficult to use standard monitoring tools.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C2AA6-06AE-D55F-1F20-6E28F07CD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876014"/>
            <a:ext cx="3282696" cy="1106424"/>
          </a:xfrm>
        </p:spPr>
        <p:txBody>
          <a:bodyPr/>
          <a:lstStyle/>
          <a:p>
            <a:r>
              <a:rPr lang="en-US" dirty="0"/>
              <a:t>Reviving Jaeger Tracing for </a:t>
            </a:r>
            <a:r>
              <a:rPr lang="en-US" dirty="0" err="1"/>
              <a:t>DeathStarBench</a:t>
            </a:r>
            <a:endParaRPr lang="en-P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94C805-1613-9754-7A90-3AA7D6766A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96759" y="3935053"/>
            <a:ext cx="3282696" cy="975260"/>
          </a:xfrm>
        </p:spPr>
        <p:txBody>
          <a:bodyPr/>
          <a:lstStyle/>
          <a:p>
            <a:r>
              <a:rPr lang="en-US" dirty="0"/>
              <a:t>Emphasizes concerns about secure storage and ethical use of personal health data; mentions potential of encryption/blockchain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DCD3E5-E672-75E2-20F5-627A5BCA3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876014"/>
            <a:ext cx="3282696" cy="1106424"/>
          </a:xfrm>
        </p:spPr>
        <p:txBody>
          <a:bodyPr/>
          <a:lstStyle/>
          <a:p>
            <a:r>
              <a:rPr lang="en-US" dirty="0"/>
              <a:t>Other Problems:</a:t>
            </a:r>
            <a:endParaRPr lang="en-P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7AF445-D606-850D-B735-5A4EAE693E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9288" y="3935053"/>
            <a:ext cx="3282696" cy="975260"/>
          </a:xfrm>
        </p:spPr>
        <p:txBody>
          <a:bodyPr/>
          <a:lstStyle/>
          <a:p>
            <a:r>
              <a:rPr lang="en-US" dirty="0"/>
              <a:t>Version Compatibility</a:t>
            </a:r>
          </a:p>
          <a:p>
            <a:r>
              <a:rPr lang="en-US" dirty="0"/>
              <a:t>Port Conflicts</a:t>
            </a:r>
          </a:p>
          <a:p>
            <a:r>
              <a:rPr lang="en-US" dirty="0"/>
              <a:t>Load Testing in Kubernetes</a:t>
            </a:r>
          </a:p>
          <a:p>
            <a:r>
              <a:rPr lang="en-US" dirty="0" err="1"/>
              <a:t>Kubectl</a:t>
            </a:r>
            <a:r>
              <a:rPr lang="en-US" dirty="0"/>
              <a:t> CLI Limitations</a:t>
            </a:r>
          </a:p>
          <a:p>
            <a:r>
              <a:rPr lang="en-US" dirty="0"/>
              <a:t>Service Failures and Debugging</a:t>
            </a:r>
          </a:p>
          <a:p>
            <a:r>
              <a:rPr lang="en-US" dirty="0"/>
              <a:t>Data Persistence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563C341-9CF9-D593-CCF7-93D48DAF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2" y="6925734"/>
            <a:ext cx="3804938" cy="21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F641F815-7CB5-D013-CF1F-EEAAD61D3672}"/>
              </a:ext>
            </a:extLst>
          </p:cNvPr>
          <p:cNvSpPr txBox="1">
            <a:spLocks/>
          </p:cNvSpPr>
          <p:nvPr/>
        </p:nvSpPr>
        <p:spPr>
          <a:xfrm>
            <a:off x="649224" y="1155742"/>
            <a:ext cx="8413079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Creativity  and Problem Solving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8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F8E4-C416-A54B-F51A-A37E4CA8E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33DD5-569D-1872-0892-1A407009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1EE7E4C-1F10-C6B1-1D1A-5067972F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2" y="6925734"/>
            <a:ext cx="3804938" cy="21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C48D9B9C-5E50-DFF4-7C6E-36F3C6ADFEEB}"/>
              </a:ext>
            </a:extLst>
          </p:cNvPr>
          <p:cNvSpPr txBox="1">
            <a:spLocks/>
          </p:cNvSpPr>
          <p:nvPr/>
        </p:nvSpPr>
        <p:spPr>
          <a:xfrm>
            <a:off x="556355" y="301752"/>
            <a:ext cx="8413079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Pixie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6B0453-72DC-0C36-F5FC-7967C200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187444"/>
            <a:ext cx="11394281" cy="51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4BCAD-E381-667F-87FE-4EF184E3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CDE6E-3EDD-8532-6B5C-77E7DF8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BB0E1A0-2BD5-2C23-4A78-48347561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2" y="6925734"/>
            <a:ext cx="3804938" cy="21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9D4EB72B-8F68-39E3-681E-C3229BC78513}"/>
              </a:ext>
            </a:extLst>
          </p:cNvPr>
          <p:cNvSpPr txBox="1">
            <a:spLocks/>
          </p:cNvSpPr>
          <p:nvPr/>
        </p:nvSpPr>
        <p:spPr>
          <a:xfrm>
            <a:off x="556355" y="301752"/>
            <a:ext cx="8413079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Pixie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3E0B0F-97B9-44AF-1F74-8666F924A211}"/>
              </a:ext>
            </a:extLst>
          </p:cNvPr>
          <p:cNvSpPr/>
          <p:nvPr/>
        </p:nvSpPr>
        <p:spPr>
          <a:xfrm>
            <a:off x="285750" y="1893094"/>
            <a:ext cx="2671763" cy="1092994"/>
          </a:xfrm>
          <a:prstGeom prst="rect">
            <a:avLst/>
          </a:prstGeom>
          <a:solidFill>
            <a:srgbClr val="D8B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01C883-F8EF-E9BC-0618-325084742CF6}"/>
              </a:ext>
            </a:extLst>
          </p:cNvPr>
          <p:cNvSpPr/>
          <p:nvPr/>
        </p:nvSpPr>
        <p:spPr>
          <a:xfrm>
            <a:off x="9234487" y="1981200"/>
            <a:ext cx="2671763" cy="1092994"/>
          </a:xfrm>
          <a:prstGeom prst="rect">
            <a:avLst/>
          </a:prstGeom>
          <a:solidFill>
            <a:srgbClr val="D8B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3ECAA0-9867-12CD-F9DC-226D5E04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3294" y="1005840"/>
            <a:ext cx="10185413" cy="57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9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6275C-FF2B-A8FD-9E5C-924EF811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66B50-866A-FDB3-9821-6C81FFB1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80F1A3E1-FBB5-5F91-26FE-08624ED8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2" y="6925734"/>
            <a:ext cx="3804938" cy="21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32A3ACF7-D910-CC60-C64B-F9385F743331}"/>
              </a:ext>
            </a:extLst>
          </p:cNvPr>
          <p:cNvSpPr txBox="1">
            <a:spLocks/>
          </p:cNvSpPr>
          <p:nvPr/>
        </p:nvSpPr>
        <p:spPr>
          <a:xfrm>
            <a:off x="556355" y="301752"/>
            <a:ext cx="8413079" cy="704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Pixie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5DE5B5-F037-4DC3-63CC-F5A79EF10234}"/>
              </a:ext>
            </a:extLst>
          </p:cNvPr>
          <p:cNvSpPr/>
          <p:nvPr/>
        </p:nvSpPr>
        <p:spPr>
          <a:xfrm>
            <a:off x="285750" y="1893094"/>
            <a:ext cx="2671763" cy="1092994"/>
          </a:xfrm>
          <a:prstGeom prst="rect">
            <a:avLst/>
          </a:prstGeom>
          <a:solidFill>
            <a:srgbClr val="D8B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B1CE7C-B5E2-BD12-5552-5C19C83B2222}"/>
              </a:ext>
            </a:extLst>
          </p:cNvPr>
          <p:cNvSpPr/>
          <p:nvPr/>
        </p:nvSpPr>
        <p:spPr>
          <a:xfrm>
            <a:off x="9234487" y="1981200"/>
            <a:ext cx="2671763" cy="1092994"/>
          </a:xfrm>
          <a:prstGeom prst="rect">
            <a:avLst/>
          </a:prstGeom>
          <a:solidFill>
            <a:srgbClr val="D8B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EB3926-95B5-C3AE-6DFF-5CDB5D0E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3294" y="1683840"/>
            <a:ext cx="10185413" cy="4367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8F4C1-E1FD-A036-F95C-D6E40667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392" y="130032"/>
            <a:ext cx="2107692" cy="14051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4323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967</Words>
  <Application>Microsoft Office PowerPoint</Application>
  <PresentationFormat>Widescreen</PresentationFormat>
  <Paragraphs>133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Analysis of Microservices Architecture for a SocialNetwork Platform: Deployment, Performance, andScalability on Kubernetes</vt:lpstr>
      <vt:lpstr>PowerPoint Presentation</vt:lpstr>
      <vt:lpstr>Deathstar Microservice Architecture : Social Netowrking</vt:lpstr>
      <vt:lpstr>PowerPoint Presentation</vt:lpstr>
      <vt:lpstr>SYSTEM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EVALUATION</vt:lpstr>
      <vt:lpstr>SYSTEM EVALUATION</vt:lpstr>
      <vt:lpstr>PowerPoint Presentation</vt:lpstr>
      <vt:lpstr>SYSTEM EVALUATION</vt:lpstr>
      <vt:lpstr>PowerPoint Presentation</vt:lpstr>
      <vt:lpstr>SYSTEM EVALUATION</vt:lpstr>
      <vt:lpstr>SYSTEM EVALUATION</vt:lpstr>
      <vt:lpstr>SYSTEM EVALUATION</vt:lpstr>
      <vt:lpstr>SYSTEM EVALUATION</vt:lpstr>
      <vt:lpstr>PowerPoint Presentation</vt:lpstr>
      <vt:lpstr>SYSTEM EVALUATION</vt:lpstr>
      <vt:lpstr>SYSTEM EVALUATION</vt:lpstr>
      <vt:lpstr>SYSTEM EVALUATION</vt:lpstr>
      <vt:lpstr>SYSTEM EVALUATION</vt:lpstr>
      <vt:lpstr>Conclusion</vt:lpstr>
      <vt:lpstr>Conclusion</vt:lpstr>
      <vt:lpstr>Conclusion</vt:lpstr>
      <vt:lpstr>Conclusion</vt:lpstr>
      <vt:lpstr>Conclusion</vt:lpstr>
      <vt:lpstr>REFERENCES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harsh pala</cp:lastModifiedBy>
  <cp:revision>7</cp:revision>
  <dcterms:created xsi:type="dcterms:W3CDTF">2022-06-28T06:29:45Z</dcterms:created>
  <dcterms:modified xsi:type="dcterms:W3CDTF">2025-06-24T23:35:59Z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